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4/15/2016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ench.about.com/od/grammar/a/conditionalperf.htm" TargetMode="External"/><Relationship Id="rId2" Type="http://schemas.openxmlformats.org/officeDocument/2006/relationships/hyperlink" Target="http://french.about.com/od/grammar/a/conditional.htm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rench.about.com/od/grammar/g/transitiveverb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nch-linguistics.co.uk/verbs/table/devoir.html" TargetMode="External"/><Relationship Id="rId2" Type="http://schemas.openxmlformats.org/officeDocument/2006/relationships/hyperlink" Target="http://www.french-linguistics.co.uk/grammar/conditional.s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rench-linguistics.co.uk/verbs/table/avoir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nch-linguistics.co.uk/grammar/conditional.s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nch-linguistics.co.uk/verbs/table/avoir.html" TargetMode="External"/><Relationship Id="rId2" Type="http://schemas.openxmlformats.org/officeDocument/2006/relationships/hyperlink" Target="http://www.french-linguistics.co.uk/grammar/subjunctive_what_is.s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 </a:t>
            </a:r>
            <a:r>
              <a:rPr lang="en-US" dirty="0" err="1" smtClean="0"/>
              <a:t>veut</a:t>
            </a:r>
            <a:r>
              <a:rPr lang="en-US" dirty="0" smtClean="0"/>
              <a:t> dire “DEVOIR”?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Conjugations and uses of the verb “devoir”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français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5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Conjuguez « Devoir » Au Présent.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Je</a:t>
            </a:r>
          </a:p>
          <a:p>
            <a:endParaRPr lang="en-US" dirty="0"/>
          </a:p>
          <a:p>
            <a:r>
              <a:rPr lang="en-US" dirty="0" err="1" smtClean="0"/>
              <a:t>Tu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Il/Elle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Nous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/>
              <a:t>Devoir</a:t>
            </a:r>
            <a:r>
              <a:rPr lang="en-US" sz="3200" dirty="0"/>
              <a:t> is one of the most common French verbs. It is irregular in conjugation and has a number of different meanings related to concepts like obligation and probability.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49300" y="2194560"/>
            <a:ext cx="5410200" cy="3977640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b="1" dirty="0"/>
              <a:t>1. Obligation and necessity</a:t>
            </a:r>
          </a:p>
          <a:p>
            <a:pPr marL="0" indent="0" fontAlgn="base">
              <a:buNone/>
            </a:pPr>
            <a:r>
              <a:rPr lang="en-US" dirty="0"/>
              <a:t>   </a:t>
            </a:r>
            <a:r>
              <a:rPr lang="en-US" i="1" dirty="0" err="1"/>
              <a:t>Dois-tu</a:t>
            </a:r>
            <a:r>
              <a:rPr lang="en-US" i="1" dirty="0"/>
              <a:t> </a:t>
            </a:r>
            <a:r>
              <a:rPr lang="en-US" i="1" dirty="0" err="1"/>
              <a:t>étudier</a:t>
            </a:r>
            <a:r>
              <a:rPr lang="en-US" i="1" dirty="0"/>
              <a:t> </a:t>
            </a:r>
            <a:r>
              <a:rPr lang="en-US" i="1" dirty="0" err="1"/>
              <a:t>ce</a:t>
            </a:r>
            <a:r>
              <a:rPr lang="en-US" i="1" dirty="0"/>
              <a:t> </a:t>
            </a:r>
            <a:r>
              <a:rPr lang="en-US" i="1" dirty="0" err="1"/>
              <a:t>soir</a:t>
            </a:r>
            <a:r>
              <a:rPr lang="en-US" i="1" dirty="0"/>
              <a:t> 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Do you have to study tonight?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 err="1"/>
              <a:t>Elles</a:t>
            </a:r>
            <a:r>
              <a:rPr lang="en-US" i="1" dirty="0"/>
              <a:t> </a:t>
            </a:r>
            <a:r>
              <a:rPr lang="en-US" i="1" dirty="0" err="1"/>
              <a:t>doivent</a:t>
            </a:r>
            <a:r>
              <a:rPr lang="en-US" i="1" dirty="0"/>
              <a:t> manger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They must / need to eat.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en-US" b="1" dirty="0" smtClean="0"/>
              <a:t>2</a:t>
            </a:r>
            <a:r>
              <a:rPr lang="en-US" b="1" dirty="0"/>
              <a:t>. Probability and supposition</a:t>
            </a:r>
          </a:p>
          <a:p>
            <a:pPr marL="0" indent="0" fontAlgn="base">
              <a:buNone/>
            </a:pPr>
            <a:r>
              <a:rPr lang="en-US" dirty="0"/>
              <a:t>   </a:t>
            </a:r>
            <a:r>
              <a:rPr lang="en-US" i="1" dirty="0"/>
              <a:t>Il </a:t>
            </a:r>
            <a:r>
              <a:rPr lang="en-US" i="1" dirty="0" err="1"/>
              <a:t>doit</a:t>
            </a:r>
            <a:r>
              <a:rPr lang="en-US" i="1" dirty="0"/>
              <a:t> </a:t>
            </a:r>
            <a:r>
              <a:rPr lang="en-US" i="1" dirty="0" err="1"/>
              <a:t>rentrer</a:t>
            </a:r>
            <a:r>
              <a:rPr lang="en-US" i="1" dirty="0"/>
              <a:t> </a:t>
            </a:r>
            <a:r>
              <a:rPr lang="en-US" i="1" dirty="0" err="1"/>
              <a:t>avant</a:t>
            </a:r>
            <a:r>
              <a:rPr lang="en-US" i="1" dirty="0"/>
              <a:t> le </a:t>
            </a:r>
            <a:r>
              <a:rPr lang="en-US" i="1" dirty="0" err="1"/>
              <a:t>dîner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He should / will probably be back before </a:t>
            </a:r>
            <a:r>
              <a:rPr lang="en-US" dirty="0" smtClean="0"/>
              <a:t>dinner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Nous </a:t>
            </a:r>
            <a:r>
              <a:rPr lang="en-US" i="1" dirty="0" err="1"/>
              <a:t>devons</a:t>
            </a:r>
            <a:r>
              <a:rPr lang="en-US" i="1" dirty="0"/>
              <a:t> </a:t>
            </a:r>
            <a:r>
              <a:rPr lang="en-US" i="1" dirty="0" err="1"/>
              <a:t>gagner</a:t>
            </a:r>
            <a:r>
              <a:rPr lang="en-US" i="1" dirty="0"/>
              <a:t> plus </a:t>
            </a:r>
            <a:r>
              <a:rPr lang="en-US" i="1" dirty="0" err="1"/>
              <a:t>cette</a:t>
            </a:r>
            <a:r>
              <a:rPr lang="en-US" i="1" dirty="0"/>
              <a:t> </a:t>
            </a:r>
            <a:r>
              <a:rPr lang="en-US" i="1" dirty="0" err="1"/>
              <a:t>année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We should earn more this year.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Elle </a:t>
            </a:r>
            <a:r>
              <a:rPr lang="en-US" i="1" dirty="0" err="1"/>
              <a:t>doit</a:t>
            </a:r>
            <a:r>
              <a:rPr lang="en-US" i="1" dirty="0"/>
              <a:t> </a:t>
            </a:r>
            <a:r>
              <a:rPr lang="en-US" i="1" dirty="0" err="1"/>
              <a:t>être</a:t>
            </a:r>
            <a:r>
              <a:rPr lang="en-US" i="1" dirty="0"/>
              <a:t> à </a:t>
            </a:r>
            <a:r>
              <a:rPr lang="en-US" i="1" dirty="0" err="1"/>
              <a:t>l'école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She must be at school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en-US" dirty="0"/>
              <a:t> </a:t>
            </a:r>
            <a:r>
              <a:rPr lang="en-US" b="1" dirty="0"/>
              <a:t>3. Expectation and intention</a:t>
            </a:r>
          </a:p>
          <a:p>
            <a:pPr marL="0" indent="0" fontAlgn="base">
              <a:buNone/>
            </a:pPr>
            <a:r>
              <a:rPr lang="en-US" dirty="0"/>
              <a:t>   </a:t>
            </a:r>
            <a:r>
              <a:rPr lang="en-US" i="1" dirty="0"/>
              <a:t>Je </a:t>
            </a:r>
            <a:r>
              <a:rPr lang="en-US" i="1" dirty="0" err="1"/>
              <a:t>devais</a:t>
            </a:r>
            <a:r>
              <a:rPr lang="en-US" i="1" dirty="0"/>
              <a:t> </a:t>
            </a:r>
            <a:r>
              <a:rPr lang="en-US" i="1" dirty="0" err="1"/>
              <a:t>aller</a:t>
            </a:r>
            <a:r>
              <a:rPr lang="en-US" i="1" dirty="0"/>
              <a:t> avec </a:t>
            </a:r>
            <a:r>
              <a:rPr lang="en-US" i="1" dirty="0" err="1"/>
              <a:t>eux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I was supposed to go with them.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Il </a:t>
            </a:r>
            <a:r>
              <a:rPr lang="en-US" i="1" dirty="0" err="1"/>
              <a:t>devait</a:t>
            </a:r>
            <a:r>
              <a:rPr lang="en-US" i="1" dirty="0"/>
              <a:t> le faire, </a:t>
            </a:r>
            <a:r>
              <a:rPr lang="en-US" i="1" dirty="0" err="1"/>
              <a:t>mais</a:t>
            </a:r>
            <a:r>
              <a:rPr lang="en-US" i="1" dirty="0"/>
              <a:t> </a:t>
            </a:r>
            <a:r>
              <a:rPr lang="en-US" i="1" dirty="0" err="1"/>
              <a:t>il</a:t>
            </a:r>
            <a:r>
              <a:rPr lang="en-US" i="1" dirty="0"/>
              <a:t> a </a:t>
            </a:r>
            <a:r>
              <a:rPr lang="en-US" i="1" dirty="0" err="1"/>
              <a:t>oublié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He was supposed to do it, but he forgot</a:t>
            </a:r>
            <a:br>
              <a:rPr lang="en-US" dirty="0"/>
            </a:br>
            <a:r>
              <a:rPr lang="en-US" dirty="0"/>
              <a:t> </a:t>
            </a:r>
            <a:endParaRPr lang="en-US" dirty="0" smtClean="0"/>
          </a:p>
          <a:p>
            <a:pPr marL="0" indent="0" fontAlgn="base">
              <a:buNone/>
            </a:pPr>
            <a:r>
              <a:rPr lang="en-US" b="1" dirty="0" smtClean="0"/>
              <a:t>4</a:t>
            </a:r>
            <a:r>
              <a:rPr lang="en-US" b="1" dirty="0"/>
              <a:t>. Fatalism and inevitability</a:t>
            </a:r>
          </a:p>
          <a:p>
            <a:pPr marL="0" indent="0">
              <a:buNone/>
            </a:pPr>
            <a:r>
              <a:rPr lang="en-US" dirty="0"/>
              <a:t>   </a:t>
            </a:r>
            <a:r>
              <a:rPr lang="en-US" i="1" dirty="0"/>
              <a:t>Il </a:t>
            </a:r>
            <a:r>
              <a:rPr lang="en-US" i="1" dirty="0" err="1"/>
              <a:t>devait</a:t>
            </a:r>
            <a:r>
              <a:rPr lang="en-US" i="1" dirty="0"/>
              <a:t> </a:t>
            </a:r>
            <a:r>
              <a:rPr lang="en-US" i="1" dirty="0" err="1"/>
              <a:t>perdre</a:t>
            </a:r>
            <a:r>
              <a:rPr lang="en-US" i="1" dirty="0"/>
              <a:t> un jour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He had to / was bound to lose one day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Elle ne </a:t>
            </a:r>
            <a:r>
              <a:rPr lang="en-US" i="1" dirty="0" err="1"/>
              <a:t>devait</a:t>
            </a:r>
            <a:r>
              <a:rPr lang="en-US" i="1" dirty="0"/>
              <a:t> pas </a:t>
            </a:r>
            <a:r>
              <a:rPr lang="en-US" i="1" dirty="0" err="1"/>
              <a:t>l'entendre</a:t>
            </a:r>
            <a:r>
              <a:rPr lang="en-US" i="1" dirty="0"/>
              <a:t> </a:t>
            </a:r>
            <a:r>
              <a:rPr lang="en-US" i="1" dirty="0" err="1"/>
              <a:t>avant</a:t>
            </a:r>
            <a:r>
              <a:rPr lang="en-US" i="1" dirty="0"/>
              <a:t> </a:t>
            </a:r>
            <a:r>
              <a:rPr lang="en-US" i="1" dirty="0" err="1"/>
              <a:t>lundi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She wasn't to hear it until Monday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3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Translating </a:t>
            </a:r>
            <a:r>
              <a:rPr lang="en-US" b="1" i="1" dirty="0" smtClean="0"/>
              <a:t>devoir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77976" y="1689100"/>
            <a:ext cx="9640824" cy="1044956"/>
          </a:xfrm>
        </p:spPr>
        <p:txBody>
          <a:bodyPr>
            <a:normAutofit/>
          </a:bodyPr>
          <a:lstStyle/>
          <a:p>
            <a:r>
              <a:rPr lang="en-US" i="1" dirty="0"/>
              <a:t>Devoir</a:t>
            </a:r>
            <a:r>
              <a:rPr lang="en-US" dirty="0"/>
              <a:t> can be translated by should, must, ought to, have to, supposed to - the distinction between necessity and probability is not always clear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5300" y="2743200"/>
            <a:ext cx="5329428" cy="329184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 </a:t>
            </a:r>
            <a:r>
              <a:rPr lang="en-US" i="1" dirty="0"/>
              <a:t>Je </a:t>
            </a:r>
            <a:r>
              <a:rPr lang="en-US" i="1" dirty="0" err="1"/>
              <a:t>dois</a:t>
            </a:r>
            <a:r>
              <a:rPr lang="en-US" i="1" dirty="0"/>
              <a:t> faire la </a:t>
            </a:r>
            <a:r>
              <a:rPr lang="en-US" i="1" dirty="0" err="1" smtClean="0"/>
              <a:t>lessive</a:t>
            </a:r>
            <a:r>
              <a:rPr lang="en-US" dirty="0" smtClean="0"/>
              <a:t> (I </a:t>
            </a:r>
            <a:r>
              <a:rPr lang="en-US" dirty="0"/>
              <a:t>should/must/have to do the </a:t>
            </a:r>
            <a:r>
              <a:rPr lang="en-US" dirty="0" smtClean="0"/>
              <a:t>laundry)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i="1" dirty="0" smtClean="0"/>
              <a:t>Il </a:t>
            </a:r>
            <a:r>
              <a:rPr lang="en-US" i="1" dirty="0" err="1"/>
              <a:t>doit</a:t>
            </a:r>
            <a:r>
              <a:rPr lang="en-US" i="1" dirty="0"/>
              <a:t> arriver </a:t>
            </a:r>
            <a:r>
              <a:rPr lang="en-US" i="1" dirty="0" err="1" smtClean="0"/>
              <a:t>demain</a:t>
            </a:r>
            <a:r>
              <a:rPr lang="en-US" dirty="0"/>
              <a:t> </a:t>
            </a:r>
            <a:r>
              <a:rPr lang="en-US" dirty="0" smtClean="0"/>
              <a:t>(He </a:t>
            </a:r>
            <a:r>
              <a:rPr lang="en-US" dirty="0"/>
              <a:t>is supposed to / should / has to arrive </a:t>
            </a:r>
            <a:r>
              <a:rPr lang="en-US" dirty="0" smtClean="0"/>
              <a:t>tomorrow)</a:t>
            </a:r>
          </a:p>
          <a:p>
            <a:r>
              <a:rPr lang="en-US" dirty="0"/>
              <a:t>To specify "must" rather than "should," add a word like </a:t>
            </a:r>
            <a:r>
              <a:rPr lang="en-US" i="1" dirty="0" err="1"/>
              <a:t>absolument</a:t>
            </a:r>
            <a:r>
              <a:rPr lang="en-US" dirty="0"/>
              <a:t> </a:t>
            </a:r>
            <a:r>
              <a:rPr lang="en-US" dirty="0" smtClean="0"/>
              <a:t>or </a:t>
            </a:r>
            <a:r>
              <a:rPr lang="en-US" i="1" dirty="0" err="1" smtClean="0"/>
              <a:t>vraiment</a:t>
            </a:r>
            <a:r>
              <a:rPr lang="en-US" dirty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Je </a:t>
            </a:r>
            <a:r>
              <a:rPr lang="en-US" i="1" dirty="0" err="1"/>
              <a:t>dois</a:t>
            </a:r>
            <a:r>
              <a:rPr lang="en-US" i="1" dirty="0"/>
              <a:t> </a:t>
            </a:r>
            <a:r>
              <a:rPr lang="en-US" i="1" dirty="0" err="1"/>
              <a:t>absolument</a:t>
            </a:r>
            <a:r>
              <a:rPr lang="en-US" i="1" dirty="0"/>
              <a:t> </a:t>
            </a:r>
            <a:r>
              <a:rPr lang="en-US" i="1" dirty="0" err="1"/>
              <a:t>partir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I really have to go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Nous </a:t>
            </a:r>
            <a:r>
              <a:rPr lang="en-US" i="1" dirty="0" err="1"/>
              <a:t>devons</a:t>
            </a:r>
            <a:r>
              <a:rPr lang="en-US" i="1" dirty="0"/>
              <a:t> </a:t>
            </a:r>
            <a:r>
              <a:rPr lang="en-US" i="1" dirty="0" err="1"/>
              <a:t>vraiment</a:t>
            </a:r>
            <a:r>
              <a:rPr lang="en-US" i="1" dirty="0"/>
              <a:t>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parler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We must speak to </a:t>
            </a:r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43600" y="2743200"/>
            <a:ext cx="5892800" cy="3291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dirty="0"/>
              <a:t>specify "should" rather than "must," use the </a:t>
            </a:r>
            <a:r>
              <a:rPr lang="en-US" u="sng" dirty="0">
                <a:hlinkClick r:id="rId2"/>
              </a:rPr>
              <a:t>conditional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 err="1"/>
              <a:t>Tu</a:t>
            </a:r>
            <a:r>
              <a:rPr lang="en-US" i="1" dirty="0"/>
              <a:t> </a:t>
            </a:r>
            <a:r>
              <a:rPr lang="en-US" i="1" dirty="0" err="1"/>
              <a:t>devrais</a:t>
            </a:r>
            <a:r>
              <a:rPr lang="en-US" i="1" dirty="0"/>
              <a:t> </a:t>
            </a:r>
            <a:r>
              <a:rPr lang="en-US" i="1" dirty="0" err="1" smtClean="0"/>
              <a:t>partir</a:t>
            </a:r>
            <a:r>
              <a:rPr lang="en-US" i="1" dirty="0" smtClean="0"/>
              <a:t>	</a:t>
            </a:r>
            <a:r>
              <a:rPr lang="en-US" i="1" dirty="0"/>
              <a:t> </a:t>
            </a:r>
            <a:r>
              <a:rPr lang="en-US" i="1" dirty="0" err="1"/>
              <a:t>Ils</a:t>
            </a:r>
            <a:r>
              <a:rPr lang="en-US" i="1" dirty="0"/>
              <a:t> </a:t>
            </a:r>
            <a:r>
              <a:rPr lang="en-US" i="1" dirty="0" err="1"/>
              <a:t>devraient</a:t>
            </a:r>
            <a:r>
              <a:rPr lang="en-US" i="1" dirty="0"/>
              <a:t> </a:t>
            </a:r>
            <a:r>
              <a:rPr lang="en-US" i="1" dirty="0" err="1"/>
              <a:t>lui</a:t>
            </a:r>
            <a:r>
              <a:rPr lang="en-US" i="1" dirty="0"/>
              <a:t> </a:t>
            </a:r>
            <a:r>
              <a:rPr lang="en-US" i="1" dirty="0" err="1"/>
              <a:t>parler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You should leave</a:t>
            </a:r>
            <a:r>
              <a:rPr lang="en-US" dirty="0" smtClean="0"/>
              <a:t>.</a:t>
            </a:r>
            <a:r>
              <a:rPr lang="en-US" dirty="0"/>
              <a:t> </a:t>
            </a:r>
            <a:r>
              <a:rPr lang="en-US" dirty="0" smtClean="0"/>
              <a:t>	They should talk to him.</a:t>
            </a:r>
          </a:p>
          <a:p>
            <a:r>
              <a:rPr lang="en-US" dirty="0" smtClean="0"/>
              <a:t>To say that something that "should have" happened, use the </a:t>
            </a:r>
            <a:r>
              <a:rPr lang="en-US" u="sng" dirty="0" smtClean="0">
                <a:hlinkClick r:id="rId3"/>
              </a:rPr>
              <a:t>conditional perfect</a:t>
            </a:r>
            <a:r>
              <a:rPr lang="en-US" dirty="0" smtClean="0"/>
              <a:t> of </a:t>
            </a:r>
            <a:r>
              <a:rPr lang="en-US" i="1" dirty="0" smtClean="0"/>
              <a:t>devoir</a:t>
            </a:r>
            <a:r>
              <a:rPr lang="en-US" dirty="0" smtClean="0"/>
              <a:t> plus the infinitive: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i="1" dirty="0" err="1" smtClean="0"/>
              <a:t>Tu</a:t>
            </a:r>
            <a:r>
              <a:rPr lang="en-US" i="1" dirty="0" smtClean="0"/>
              <a:t> </a:t>
            </a:r>
            <a:r>
              <a:rPr lang="en-US" i="1" dirty="0" err="1" smtClean="0"/>
              <a:t>aurais</a:t>
            </a:r>
            <a:r>
              <a:rPr lang="en-US" i="1" dirty="0" smtClean="0"/>
              <a:t> </a:t>
            </a:r>
            <a:r>
              <a:rPr lang="en-US" i="1" dirty="0" err="1" smtClean="0"/>
              <a:t>dû</a:t>
            </a:r>
            <a:r>
              <a:rPr lang="en-US" i="1" dirty="0" smtClean="0"/>
              <a:t> manger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You should have eaten.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</a:t>
            </a:r>
            <a:r>
              <a:rPr lang="en-US" i="1" dirty="0" err="1" smtClean="0"/>
              <a:t>J'aurais</a:t>
            </a:r>
            <a:r>
              <a:rPr lang="en-US" i="1" dirty="0" smtClean="0"/>
              <a:t> </a:t>
            </a:r>
            <a:r>
              <a:rPr lang="en-US" i="1" dirty="0" err="1" smtClean="0"/>
              <a:t>dû</a:t>
            </a:r>
            <a:r>
              <a:rPr lang="en-US" i="1" dirty="0" smtClean="0"/>
              <a:t> </a:t>
            </a:r>
            <a:r>
              <a:rPr lang="en-US" i="1" dirty="0" err="1" smtClean="0"/>
              <a:t>étudier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I should have studied.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9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MEANINGS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Devoir</a:t>
            </a:r>
            <a:r>
              <a:rPr lang="en-US" b="1" dirty="0"/>
              <a:t> as a transitive </a:t>
            </a:r>
            <a:r>
              <a:rPr lang="en-US" b="1" dirty="0" smtClean="0"/>
              <a:t>verb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used </a:t>
            </a:r>
            <a:r>
              <a:rPr lang="en-US" u="sng" dirty="0">
                <a:hlinkClick r:id="rId2"/>
              </a:rPr>
              <a:t>transitively</a:t>
            </a:r>
            <a:r>
              <a:rPr lang="en-US" dirty="0"/>
              <a:t> (and thus not followed by a verb), </a:t>
            </a:r>
            <a:r>
              <a:rPr lang="en-US" i="1" dirty="0"/>
              <a:t>devoir</a:t>
            </a:r>
            <a:r>
              <a:rPr lang="en-US" dirty="0"/>
              <a:t> means "to owe":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 err="1"/>
              <a:t>Combien</a:t>
            </a:r>
            <a:r>
              <a:rPr lang="en-US" i="1" dirty="0"/>
              <a:t> </a:t>
            </a:r>
            <a:r>
              <a:rPr lang="en-US" i="1" dirty="0" err="1"/>
              <a:t>est-ce</a:t>
            </a:r>
            <a:r>
              <a:rPr lang="en-US" i="1" dirty="0"/>
              <a:t> </a:t>
            </a:r>
            <a:r>
              <a:rPr lang="en-US" i="1" dirty="0" err="1"/>
              <a:t>qu'il</a:t>
            </a:r>
            <a:r>
              <a:rPr lang="en-US" i="1" dirty="0"/>
              <a:t> </a:t>
            </a:r>
            <a:r>
              <a:rPr lang="en-US" i="1" dirty="0" err="1"/>
              <a:t>te</a:t>
            </a:r>
            <a:r>
              <a:rPr lang="en-US" i="1" dirty="0"/>
              <a:t> </a:t>
            </a:r>
            <a:r>
              <a:rPr lang="en-US" i="1" dirty="0" err="1"/>
              <a:t>doit</a:t>
            </a:r>
            <a:r>
              <a:rPr lang="en-US" i="1" dirty="0"/>
              <a:t> 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How much does he owe you?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r>
              <a:rPr lang="en-US" i="1" dirty="0"/>
              <a:t>Pierre me </a:t>
            </a:r>
            <a:r>
              <a:rPr lang="en-US" i="1" dirty="0" err="1"/>
              <a:t>doit</a:t>
            </a:r>
            <a:r>
              <a:rPr lang="en-US" i="1" dirty="0"/>
              <a:t> 10 francs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Pierre owes me 10 </a:t>
            </a:r>
            <a:r>
              <a:rPr lang="en-US" dirty="0" smtClean="0"/>
              <a:t>francs</a:t>
            </a:r>
          </a:p>
          <a:p>
            <a:endParaRPr lang="en-US" dirty="0" smtClean="0"/>
          </a:p>
          <a:p>
            <a:pPr fontAlgn="base"/>
            <a:r>
              <a:rPr lang="en-US" b="1" i="1" dirty="0"/>
              <a:t>Devoir</a:t>
            </a:r>
            <a:r>
              <a:rPr lang="en-US" b="1" dirty="0"/>
              <a:t> as a noun</a:t>
            </a:r>
          </a:p>
          <a:p>
            <a:r>
              <a:rPr lang="en-US" i="1" dirty="0"/>
              <a:t>Devoir</a:t>
            </a:r>
            <a:r>
              <a:rPr lang="en-US" dirty="0"/>
              <a:t> is also a masculine noun. </a:t>
            </a:r>
            <a:r>
              <a:rPr lang="en-US" i="1" dirty="0"/>
              <a:t>Le devoir</a:t>
            </a:r>
            <a:r>
              <a:rPr lang="en-US" dirty="0"/>
              <a:t> means "duty," while </a:t>
            </a:r>
            <a:r>
              <a:rPr lang="en-US" i="1" dirty="0"/>
              <a:t>les </a:t>
            </a:r>
            <a:r>
              <a:rPr lang="en-US" i="1" dirty="0" err="1"/>
              <a:t>devoirs</a:t>
            </a:r>
            <a:r>
              <a:rPr lang="en-US" dirty="0" err="1"/>
              <a:t>can</a:t>
            </a:r>
            <a:r>
              <a:rPr lang="en-US" dirty="0"/>
              <a:t> mean "duties" or "homework."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3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DEVOIR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/>
              <a:t>should</a:t>
            </a:r>
            <a:r>
              <a:rPr lang="en-US" b="1" dirty="0"/>
              <a:t> meaning </a:t>
            </a:r>
            <a:r>
              <a:rPr lang="en-US" b="1" i="1" dirty="0"/>
              <a:t>ought to</a:t>
            </a:r>
            <a:endParaRPr lang="en-US" b="1" dirty="0"/>
          </a:p>
          <a:p>
            <a:r>
              <a:rPr lang="en-US" dirty="0"/>
              <a:t>Where you could replace </a:t>
            </a:r>
            <a:r>
              <a:rPr lang="en-US" b="1" dirty="0"/>
              <a:t>should</a:t>
            </a:r>
            <a:r>
              <a:rPr lang="en-US" dirty="0"/>
              <a:t> with </a:t>
            </a:r>
            <a:r>
              <a:rPr lang="en-US" b="1" dirty="0"/>
              <a:t>ought to</a:t>
            </a:r>
            <a:r>
              <a:rPr lang="en-US" dirty="0"/>
              <a:t> and it would have more or less the same meaning, then a common translation in French is to use the </a:t>
            </a:r>
            <a:r>
              <a:rPr lang="en-US" dirty="0">
                <a:hlinkClick r:id="rId2"/>
              </a:rPr>
              <a:t>conditional tense</a:t>
            </a:r>
            <a:r>
              <a:rPr lang="en-US" dirty="0"/>
              <a:t> of the verb </a:t>
            </a:r>
            <a:r>
              <a:rPr lang="en-US" dirty="0">
                <a:hlinkClick r:id="rId3"/>
              </a:rPr>
              <a:t>devoir</a:t>
            </a:r>
            <a:r>
              <a:rPr lang="en-US" dirty="0"/>
              <a:t>. As in English, it is followed by the infinitive. For example:</a:t>
            </a:r>
          </a:p>
          <a:p>
            <a:r>
              <a:rPr lang="en-US" b="1" dirty="0"/>
              <a:t>je/</a:t>
            </a:r>
            <a:r>
              <a:rPr lang="en-US" b="1" dirty="0" err="1"/>
              <a:t>tu</a:t>
            </a:r>
            <a:r>
              <a:rPr lang="en-US" b="1" dirty="0"/>
              <a:t> </a:t>
            </a:r>
            <a:r>
              <a:rPr lang="en-US" b="1" u="sng" dirty="0" err="1"/>
              <a:t>devrais</a:t>
            </a:r>
            <a:r>
              <a:rPr lang="en-US" b="1" dirty="0"/>
              <a:t> </a:t>
            </a:r>
            <a:r>
              <a:rPr lang="en-US" b="1" dirty="0" err="1"/>
              <a:t>venir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I/you </a:t>
            </a:r>
            <a:r>
              <a:rPr lang="en-US" i="1" u="sng" dirty="0"/>
              <a:t>should</a:t>
            </a:r>
            <a:r>
              <a:rPr lang="en-US" i="1" dirty="0"/>
              <a:t> come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il</a:t>
            </a:r>
            <a:r>
              <a:rPr lang="en-US" b="1" dirty="0"/>
              <a:t> </a:t>
            </a:r>
            <a:r>
              <a:rPr lang="en-US" b="1" u="sng" dirty="0" err="1"/>
              <a:t>devrait</a:t>
            </a:r>
            <a:r>
              <a:rPr lang="en-US" b="1" dirty="0"/>
              <a:t> faire </a:t>
            </a:r>
            <a:r>
              <a:rPr lang="en-US" b="1" dirty="0" err="1"/>
              <a:t>ses</a:t>
            </a:r>
            <a:r>
              <a:rPr lang="en-US" b="1" dirty="0"/>
              <a:t> devoirs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he </a:t>
            </a:r>
            <a:r>
              <a:rPr lang="en-US" i="1" u="sng" dirty="0"/>
              <a:t>should</a:t>
            </a:r>
            <a:r>
              <a:rPr lang="en-US" i="1" dirty="0"/>
              <a:t> do his homework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on </a:t>
            </a:r>
            <a:r>
              <a:rPr lang="en-US" b="1" u="sng" dirty="0" err="1"/>
              <a:t>devrait</a:t>
            </a:r>
            <a:r>
              <a:rPr lang="en-US" b="1" dirty="0"/>
              <a:t> </a:t>
            </a:r>
            <a:r>
              <a:rPr lang="en-US" b="1" dirty="0" err="1"/>
              <a:t>pouvoir</a:t>
            </a:r>
            <a:r>
              <a:rPr lang="en-US" b="1" dirty="0"/>
              <a:t> </a:t>
            </a:r>
            <a:r>
              <a:rPr lang="en-US" b="1" dirty="0" err="1"/>
              <a:t>venir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we </a:t>
            </a:r>
            <a:r>
              <a:rPr lang="en-US" i="1" u="sng" dirty="0"/>
              <a:t>should</a:t>
            </a:r>
            <a:r>
              <a:rPr lang="en-US" i="1" dirty="0"/>
              <a:t> be able to come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vous</a:t>
            </a:r>
            <a:r>
              <a:rPr lang="en-US" b="1" dirty="0"/>
              <a:t> </a:t>
            </a:r>
            <a:r>
              <a:rPr lang="en-US" b="1" u="sng" dirty="0" err="1"/>
              <a:t>devriez</a:t>
            </a:r>
            <a:r>
              <a:rPr lang="en-US" b="1" dirty="0"/>
              <a:t> </a:t>
            </a:r>
            <a:r>
              <a:rPr lang="en-US" b="1" dirty="0" err="1"/>
              <a:t>l'aider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you </a:t>
            </a:r>
            <a:r>
              <a:rPr lang="en-US" i="1" u="sng" dirty="0"/>
              <a:t>should</a:t>
            </a:r>
            <a:r>
              <a:rPr lang="en-US" i="1" dirty="0"/>
              <a:t> help him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How to translate </a:t>
            </a:r>
            <a:r>
              <a:rPr lang="en-US" b="1" i="1" dirty="0"/>
              <a:t>should have ...</a:t>
            </a:r>
            <a:r>
              <a:rPr lang="en-US" b="1" dirty="0"/>
              <a:t> into French</a:t>
            </a:r>
          </a:p>
          <a:p>
            <a:r>
              <a:rPr lang="en-US" dirty="0"/>
              <a:t>The formula </a:t>
            </a:r>
            <a:r>
              <a:rPr lang="en-US" b="1" dirty="0"/>
              <a:t>should have ...</a:t>
            </a:r>
            <a:r>
              <a:rPr lang="en-US" dirty="0"/>
              <a:t> is translated into French using the </a:t>
            </a:r>
            <a:r>
              <a:rPr lang="en-US" b="1" dirty="0"/>
              <a:t>conditional perfect</a:t>
            </a:r>
            <a:r>
              <a:rPr lang="en-US" dirty="0"/>
              <a:t> of </a:t>
            </a:r>
            <a:r>
              <a:rPr lang="en-US" dirty="0">
                <a:hlinkClick r:id="rId3"/>
              </a:rPr>
              <a:t>devoir</a:t>
            </a:r>
            <a:r>
              <a:rPr lang="en-US" dirty="0"/>
              <a:t>. This means that you use:</a:t>
            </a:r>
          </a:p>
          <a:p>
            <a:r>
              <a:rPr lang="en-US" dirty="0"/>
              <a:t>conditional of </a:t>
            </a:r>
            <a:r>
              <a:rPr lang="en-US" b="1" dirty="0" err="1">
                <a:hlinkClick r:id="rId4"/>
              </a:rPr>
              <a:t>avoir</a:t>
            </a:r>
            <a:r>
              <a:rPr lang="en-US" dirty="0"/>
              <a:t> + </a:t>
            </a:r>
            <a:r>
              <a:rPr lang="en-US" b="1" dirty="0" err="1"/>
              <a:t>dû</a:t>
            </a:r>
            <a:r>
              <a:rPr lang="en-US" dirty="0"/>
              <a:t> + </a:t>
            </a:r>
            <a:r>
              <a:rPr lang="en-US" i="1" dirty="0"/>
              <a:t>infinitive</a:t>
            </a:r>
            <a:endParaRPr lang="en-US" dirty="0"/>
          </a:p>
          <a:p>
            <a:r>
              <a:rPr lang="en-US" dirty="0"/>
              <a:t>For example:</a:t>
            </a:r>
          </a:p>
          <a:p>
            <a:r>
              <a:rPr lang="en-US" b="1" dirty="0" err="1"/>
              <a:t>j'</a:t>
            </a:r>
            <a:r>
              <a:rPr lang="en-US" b="1" u="sng" dirty="0" err="1"/>
              <a:t>aurais</a:t>
            </a:r>
            <a:r>
              <a:rPr lang="en-US" b="1" u="sng" dirty="0"/>
              <a:t> </a:t>
            </a:r>
            <a:r>
              <a:rPr lang="en-US" b="1" u="sng" dirty="0" err="1"/>
              <a:t>dû</a:t>
            </a:r>
            <a:r>
              <a:rPr lang="en-US" b="1" dirty="0"/>
              <a:t> </a:t>
            </a:r>
            <a:r>
              <a:rPr lang="en-US" b="1" dirty="0" err="1"/>
              <a:t>venir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 </a:t>
            </a:r>
            <a:r>
              <a:rPr lang="en-US" i="1" u="sng" dirty="0"/>
              <a:t>should have</a:t>
            </a:r>
            <a:r>
              <a:rPr lang="en-US" i="1" dirty="0"/>
              <a:t> come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aurais</a:t>
            </a:r>
            <a:r>
              <a:rPr lang="en-US" b="1" dirty="0"/>
              <a:t> </a:t>
            </a:r>
            <a:r>
              <a:rPr lang="en-US" b="1" dirty="0" err="1"/>
              <a:t>dû</a:t>
            </a:r>
            <a:r>
              <a:rPr lang="en-US" b="1" dirty="0"/>
              <a:t> </a:t>
            </a:r>
            <a:r>
              <a:rPr lang="en-US" b="1" dirty="0" err="1"/>
              <a:t>lui</a:t>
            </a:r>
            <a:r>
              <a:rPr lang="en-US" b="1" dirty="0"/>
              <a:t> dire que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/>
              <a:t>étais</a:t>
            </a:r>
            <a:r>
              <a:rPr lang="en-US" b="1" dirty="0"/>
              <a:t> </a:t>
            </a:r>
            <a:r>
              <a:rPr lang="en-US" b="1" dirty="0" err="1"/>
              <a:t>malade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you should have told him that you were ill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err="1"/>
              <a:t>il</a:t>
            </a:r>
            <a:r>
              <a:rPr lang="en-US" b="1" dirty="0"/>
              <a:t> </a:t>
            </a:r>
            <a:r>
              <a:rPr lang="en-US" b="1" u="sng" dirty="0" err="1"/>
              <a:t>n'aurait</a:t>
            </a:r>
            <a:r>
              <a:rPr lang="en-US" b="1" u="sng" dirty="0"/>
              <a:t> pas </a:t>
            </a:r>
            <a:r>
              <a:rPr lang="en-US" b="1" u="sng" dirty="0" err="1"/>
              <a:t>dû</a:t>
            </a:r>
            <a:r>
              <a:rPr lang="en-US" b="1" dirty="0"/>
              <a:t> manger </a:t>
            </a:r>
            <a:r>
              <a:rPr lang="en-US" b="1" dirty="0" err="1"/>
              <a:t>tant</a:t>
            </a:r>
            <a:r>
              <a:rPr lang="en-US" b="1" dirty="0"/>
              <a:t> de </a:t>
            </a:r>
            <a:r>
              <a:rPr lang="en-US" b="1" dirty="0" err="1"/>
              <a:t>chocolat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he </a:t>
            </a:r>
            <a:r>
              <a:rPr lang="en-US" i="1" u="sng" dirty="0"/>
              <a:t>shouldn't have</a:t>
            </a:r>
            <a:r>
              <a:rPr lang="en-US" i="1" dirty="0"/>
              <a:t> eaten so much chocolate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10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should</a:t>
            </a:r>
            <a:r>
              <a:rPr lang="en-US" b="1" dirty="0"/>
              <a:t> meaning </a:t>
            </a:r>
            <a:r>
              <a:rPr lang="en-US" b="1" i="1" dirty="0"/>
              <a:t>would</a:t>
            </a:r>
            <a:endParaRPr lang="en-US" b="1" dirty="0"/>
          </a:p>
          <a:p>
            <a:r>
              <a:rPr lang="en-US" dirty="0"/>
              <a:t>In formal, old-fashioned usage, </a:t>
            </a:r>
            <a:r>
              <a:rPr lang="en-US" i="1" dirty="0"/>
              <a:t>should</a:t>
            </a:r>
            <a:r>
              <a:rPr lang="en-US" dirty="0"/>
              <a:t> is sometimes used to mean </a:t>
            </a:r>
            <a:r>
              <a:rPr lang="en-US" i="1" dirty="0"/>
              <a:t>would</a:t>
            </a:r>
            <a:r>
              <a:rPr lang="en-US" dirty="0"/>
              <a:t>.</a:t>
            </a:r>
          </a:p>
          <a:p>
            <a:r>
              <a:rPr lang="en-US" dirty="0"/>
              <a:t>Where you could change </a:t>
            </a:r>
            <a:r>
              <a:rPr lang="en-US" b="1" dirty="0"/>
              <a:t>should</a:t>
            </a:r>
            <a:r>
              <a:rPr lang="en-US" dirty="0"/>
              <a:t> to </a:t>
            </a:r>
            <a:r>
              <a:rPr lang="en-US" b="1" dirty="0"/>
              <a:t>would</a:t>
            </a:r>
            <a:r>
              <a:rPr lang="en-US" dirty="0"/>
              <a:t> with essentially no change of meaning, then use the </a:t>
            </a:r>
            <a:r>
              <a:rPr lang="en-US" dirty="0">
                <a:hlinkClick r:id="rId2"/>
              </a:rPr>
              <a:t>conditional tense</a:t>
            </a:r>
            <a:r>
              <a:rPr lang="en-US" dirty="0"/>
              <a:t> as usual in French.</a:t>
            </a:r>
          </a:p>
          <a:p>
            <a:r>
              <a:rPr lang="en-US" dirty="0"/>
              <a:t>Since using </a:t>
            </a:r>
            <a:r>
              <a:rPr lang="en-US" i="1" dirty="0"/>
              <a:t>should</a:t>
            </a:r>
            <a:r>
              <a:rPr lang="en-US" dirty="0"/>
              <a:t> in this way is essentially formal (and for many speakers old-fashioned), you could try to find a formal verb in French. For example, for </a:t>
            </a:r>
            <a:r>
              <a:rPr lang="en-US" i="1" dirty="0"/>
              <a:t>I should like ...</a:t>
            </a:r>
            <a:r>
              <a:rPr lang="en-US" dirty="0"/>
              <a:t> a possibility is to say </a:t>
            </a:r>
            <a:r>
              <a:rPr lang="en-US" b="1" dirty="0" err="1"/>
              <a:t>j'aimerais</a:t>
            </a:r>
            <a:r>
              <a:rPr lang="en-US" b="1" dirty="0"/>
              <a:t> ...</a:t>
            </a:r>
            <a:r>
              <a:rPr lang="en-US" dirty="0"/>
              <a:t> </a:t>
            </a:r>
            <a:r>
              <a:rPr lang="en-US" dirty="0" err="1"/>
              <a:t>or</a:t>
            </a:r>
            <a:r>
              <a:rPr lang="en-US" b="1" dirty="0" err="1"/>
              <a:t>je</a:t>
            </a:r>
            <a:r>
              <a:rPr lang="en-US" b="1" dirty="0"/>
              <a:t> </a:t>
            </a:r>
            <a:r>
              <a:rPr lang="en-US" b="1" dirty="0" err="1"/>
              <a:t>souhaiterais</a:t>
            </a:r>
            <a:r>
              <a:rPr lang="en-US" b="1" dirty="0"/>
              <a:t> ...</a:t>
            </a:r>
            <a:r>
              <a:rPr lang="en-US" dirty="0"/>
              <a:t> rather than </a:t>
            </a:r>
            <a:r>
              <a:rPr lang="en-US" b="1" dirty="0"/>
              <a:t>je </a:t>
            </a:r>
            <a:r>
              <a:rPr lang="en-US" b="1" dirty="0" err="1"/>
              <a:t>voudrais</a:t>
            </a:r>
            <a:r>
              <a:rPr lang="en-US" b="1" dirty="0"/>
              <a:t> ...</a:t>
            </a:r>
            <a:r>
              <a:rPr lang="en-US" dirty="0"/>
              <a:t>. It's often not possible to make such a distinction in French, however.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/>
              <a:t>should</a:t>
            </a:r>
            <a:r>
              <a:rPr lang="en-US" b="1" dirty="0"/>
              <a:t> introducing a condition</a:t>
            </a:r>
          </a:p>
          <a:p>
            <a:r>
              <a:rPr lang="en-US" dirty="0"/>
              <a:t>In English, the construction </a:t>
            </a:r>
            <a:r>
              <a:rPr lang="en-US" i="1" dirty="0"/>
              <a:t>if I/you should ...</a:t>
            </a:r>
            <a:r>
              <a:rPr lang="en-US" dirty="0"/>
              <a:t> is sometimes used to mean something similar to </a:t>
            </a:r>
            <a:r>
              <a:rPr lang="en-US" i="1" dirty="0"/>
              <a:t>if ever I/you ...</a:t>
            </a:r>
            <a:r>
              <a:rPr lang="en-US" dirty="0"/>
              <a:t>. In French, a possible translation is therefore to use 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jamais</a:t>
            </a:r>
            <a:r>
              <a:rPr lang="en-US" b="1" dirty="0"/>
              <a:t> ...</a:t>
            </a:r>
            <a:r>
              <a:rPr lang="en-US" dirty="0"/>
              <a:t> ("if ever ..."):</a:t>
            </a:r>
          </a:p>
          <a:p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jamais</a:t>
            </a:r>
            <a:r>
              <a:rPr lang="en-US" b="1" dirty="0"/>
              <a:t> </a:t>
            </a:r>
            <a:r>
              <a:rPr lang="en-US" b="1" dirty="0" err="1"/>
              <a:t>vous</a:t>
            </a:r>
            <a:r>
              <a:rPr lang="en-US" b="1" dirty="0"/>
              <a:t> </a:t>
            </a:r>
            <a:r>
              <a:rPr lang="en-US" b="1" dirty="0" err="1"/>
              <a:t>visitez</a:t>
            </a:r>
            <a:r>
              <a:rPr lang="en-US" b="1" dirty="0"/>
              <a:t> la France, </a:t>
            </a:r>
            <a:r>
              <a:rPr lang="en-US" b="1" dirty="0" err="1"/>
              <a:t>allez</a:t>
            </a:r>
            <a:r>
              <a:rPr lang="en-US" b="1" dirty="0"/>
              <a:t> </a:t>
            </a:r>
            <a:r>
              <a:rPr lang="en-US" b="1" dirty="0" err="1"/>
              <a:t>voir</a:t>
            </a:r>
            <a:r>
              <a:rPr lang="en-US" b="1" dirty="0"/>
              <a:t> la Tour Eiffel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/>
              <a:t>if you should (ever) visit France, go and see the Eiffel Tower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6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DEVOIR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752600"/>
            <a:ext cx="100584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"it is surprising that he should ..." </a:t>
            </a:r>
            <a:r>
              <a:rPr lang="en-US" b="1" dirty="0" err="1"/>
              <a:t>etc</a:t>
            </a:r>
            <a:endParaRPr lang="en-US" b="1" dirty="0"/>
          </a:p>
          <a:p>
            <a:r>
              <a:rPr lang="en-US" dirty="0"/>
              <a:t>In formal or careful usage, English sometimes uses </a:t>
            </a:r>
            <a:r>
              <a:rPr lang="en-US" b="1" dirty="0"/>
              <a:t>should</a:t>
            </a:r>
            <a:r>
              <a:rPr lang="en-US" dirty="0"/>
              <a:t> to </a:t>
            </a:r>
            <a:r>
              <a:rPr lang="en-US" dirty="0" err="1"/>
              <a:t>emphasise</a:t>
            </a:r>
            <a:r>
              <a:rPr lang="en-US" dirty="0"/>
              <a:t> the speaker's reaction to something rather than stating that something has taken place. (In a formal analysis, this is sometimes called a </a:t>
            </a:r>
            <a:r>
              <a:rPr lang="en-US" i="1" dirty="0"/>
              <a:t>non-assertion</a:t>
            </a:r>
            <a:r>
              <a:rPr lang="en-US" dirty="0"/>
              <a:t>.) For example:</a:t>
            </a:r>
          </a:p>
          <a:p>
            <a:r>
              <a:rPr lang="en-US" i="1" dirty="0"/>
              <a:t>I was really surprised that he </a:t>
            </a:r>
            <a:r>
              <a:rPr lang="en-US" i="1" u="sng" dirty="0"/>
              <a:t>should</a:t>
            </a:r>
            <a:r>
              <a:rPr lang="en-US" i="1" dirty="0"/>
              <a:t> decide to come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In this sentence, the speaker chooses to say </a:t>
            </a:r>
            <a:r>
              <a:rPr lang="en-US" i="1" dirty="0"/>
              <a:t>should decide</a:t>
            </a:r>
            <a:r>
              <a:rPr lang="en-US" dirty="0"/>
              <a:t> rather than </a:t>
            </a:r>
            <a:r>
              <a:rPr lang="en-US" i="1" dirty="0"/>
              <a:t>decided</a:t>
            </a:r>
            <a:r>
              <a:rPr lang="en-US" dirty="0"/>
              <a:t> to </a:t>
            </a:r>
            <a:r>
              <a:rPr lang="en-US" dirty="0" err="1"/>
              <a:t>emphasise</a:t>
            </a:r>
            <a:r>
              <a:rPr lang="en-US" dirty="0"/>
              <a:t> </a:t>
            </a:r>
            <a:r>
              <a:rPr lang="en-US" dirty="0" err="1"/>
              <a:t>their</a:t>
            </a:r>
            <a:r>
              <a:rPr lang="en-US" i="1" dirty="0" err="1"/>
              <a:t>reaction</a:t>
            </a:r>
            <a:r>
              <a:rPr lang="en-US" dirty="0"/>
              <a:t> to the decision rather than simply stating that the decision was made.</a:t>
            </a:r>
          </a:p>
          <a:p>
            <a:r>
              <a:rPr lang="en-US" dirty="0"/>
              <a:t>In French, this use of </a:t>
            </a:r>
            <a:r>
              <a:rPr lang="en-US" b="1" dirty="0"/>
              <a:t>should</a:t>
            </a:r>
            <a:r>
              <a:rPr lang="en-US" dirty="0"/>
              <a:t> generally corresponds to the </a:t>
            </a:r>
            <a:r>
              <a:rPr lang="en-US" dirty="0">
                <a:hlinkClick r:id="rId2"/>
              </a:rPr>
              <a:t>subjunctive</a:t>
            </a:r>
            <a:r>
              <a:rPr lang="en-US" dirty="0"/>
              <a:t>. The subjunctive is a special verb form used to make a non-assertion. (English no longer has subjunctive forms of the verb; the nearest equivalent to the subjunctive in English is using other constructions such as </a:t>
            </a:r>
            <a:r>
              <a:rPr lang="en-US" b="1" dirty="0"/>
              <a:t>should ...</a:t>
            </a:r>
            <a:r>
              <a:rPr lang="en-US" dirty="0"/>
              <a:t>, </a:t>
            </a:r>
            <a:r>
              <a:rPr lang="en-US" b="1" dirty="0"/>
              <a:t>might ...</a:t>
            </a:r>
            <a:r>
              <a:rPr lang="en-US" dirty="0"/>
              <a:t> as in the above example.) So to translate the above example into French using the subjunctive, we might say:</a:t>
            </a:r>
          </a:p>
          <a:p>
            <a:r>
              <a:rPr lang="en-US" b="1" dirty="0" err="1"/>
              <a:t>cela</a:t>
            </a:r>
            <a:r>
              <a:rPr lang="en-US" b="1" dirty="0"/>
              <a:t> </a:t>
            </a:r>
            <a:r>
              <a:rPr lang="en-US" b="1" dirty="0" err="1"/>
              <a:t>m'a</a:t>
            </a:r>
            <a:r>
              <a:rPr lang="en-US" b="1" dirty="0"/>
              <a:t> </a:t>
            </a:r>
            <a:r>
              <a:rPr lang="en-US" b="1" dirty="0" err="1"/>
              <a:t>vraiment</a:t>
            </a:r>
            <a:r>
              <a:rPr lang="en-US" b="1" dirty="0"/>
              <a:t> </a:t>
            </a:r>
            <a:r>
              <a:rPr lang="en-US" b="1" dirty="0" err="1"/>
              <a:t>étonné</a:t>
            </a:r>
            <a:r>
              <a:rPr lang="en-US" b="1" dirty="0"/>
              <a:t> </a:t>
            </a:r>
            <a:r>
              <a:rPr lang="en-US" b="1" dirty="0" err="1"/>
              <a:t>qu'il</a:t>
            </a:r>
            <a:r>
              <a:rPr lang="en-US" b="1" dirty="0"/>
              <a:t> </a:t>
            </a:r>
            <a:r>
              <a:rPr lang="en-US" b="1" u="sng" dirty="0" err="1"/>
              <a:t>ait</a:t>
            </a:r>
            <a:r>
              <a:rPr lang="en-US" b="1" dirty="0"/>
              <a:t> </a:t>
            </a:r>
            <a:r>
              <a:rPr lang="en-US" b="1" dirty="0" err="1"/>
              <a:t>décidé</a:t>
            </a:r>
            <a:r>
              <a:rPr lang="en-US" b="1" dirty="0"/>
              <a:t> de </a:t>
            </a:r>
            <a:r>
              <a:rPr lang="en-US" b="1" dirty="0" err="1"/>
              <a:t>venir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/>
              <a:t>The construction </a:t>
            </a:r>
            <a:r>
              <a:rPr lang="en-US" b="1" dirty="0" err="1"/>
              <a:t>ait</a:t>
            </a:r>
            <a:r>
              <a:rPr lang="en-US" b="1" dirty="0"/>
              <a:t> </a:t>
            </a:r>
            <a:r>
              <a:rPr lang="en-US" b="1" dirty="0" err="1"/>
              <a:t>décidé</a:t>
            </a:r>
            <a:r>
              <a:rPr lang="en-US" dirty="0"/>
              <a:t> means roughly the same as </a:t>
            </a:r>
            <a:r>
              <a:rPr lang="en-US" b="1" dirty="0"/>
              <a:t>a </a:t>
            </a:r>
            <a:r>
              <a:rPr lang="en-US" b="1" dirty="0" err="1"/>
              <a:t>décidé</a:t>
            </a:r>
            <a:r>
              <a:rPr lang="en-US" dirty="0"/>
              <a:t> = </a:t>
            </a:r>
            <a:r>
              <a:rPr lang="en-US" i="1" dirty="0"/>
              <a:t>(has) decided</a:t>
            </a:r>
            <a:r>
              <a:rPr lang="en-US" dirty="0"/>
              <a:t>, but </a:t>
            </a:r>
            <a:r>
              <a:rPr lang="en-US" b="1" dirty="0" err="1"/>
              <a:t>ait</a:t>
            </a:r>
            <a:r>
              <a:rPr lang="en-US" dirty="0"/>
              <a:t> is </a:t>
            </a:r>
            <a:r>
              <a:rPr lang="en-US" dirty="0" err="1"/>
              <a:t>the</a:t>
            </a:r>
            <a:r>
              <a:rPr lang="en-US" b="1" dirty="0" err="1"/>
              <a:t>subjunctive</a:t>
            </a:r>
            <a:r>
              <a:rPr lang="en-US" dirty="0"/>
              <a:t> form of </a:t>
            </a:r>
            <a:r>
              <a:rPr lang="en-US" dirty="0" err="1">
                <a:hlinkClick r:id="rId3"/>
              </a:rPr>
              <a:t>avoir</a:t>
            </a:r>
            <a:r>
              <a:rPr lang="en-US" dirty="0"/>
              <a:t> rather than the usual present tense form that you'd use to form the perfect tense.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1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Devoir is one of the trickiest verbs to translate and use in French. The following is a list of the different meanings of devoir used in various tenses.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94258"/>
              </p:ext>
            </p:extLst>
          </p:nvPr>
        </p:nvGraphicFramePr>
        <p:xfrm>
          <a:off x="1342898" y="2147825"/>
          <a:ext cx="9512300" cy="4025901"/>
        </p:xfrm>
        <a:graphic>
          <a:graphicData uri="http://schemas.openxmlformats.org/drawingml/2006/table">
            <a:tbl>
              <a:tblPr/>
              <a:tblGrid>
                <a:gridCol w="2378075"/>
                <a:gridCol w="2378075"/>
                <a:gridCol w="2378075"/>
                <a:gridCol w="2378075"/>
              </a:tblGrid>
              <a:tr h="99606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dirty="0">
                          <a:effectLst/>
                        </a:rPr>
                        <a:t>Present Tense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must, have to</a:t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probably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>
                          <a:effectLst/>
                        </a:rPr>
                        <a:t>Je </a:t>
                      </a:r>
                      <a:r>
                        <a:rPr lang="fr-FR" sz="1400" b="1">
                          <a:effectLst/>
                        </a:rPr>
                        <a:t>dois</a:t>
                      </a:r>
                      <a:r>
                        <a:rPr lang="fr-FR" sz="1400">
                          <a:effectLst/>
                        </a:rPr>
                        <a:t> étudier.</a:t>
                      </a:r>
                      <a:br>
                        <a:rPr lang="fr-FR" sz="1400">
                          <a:effectLst/>
                        </a:rPr>
                      </a:br>
                      <a:r>
                        <a:rPr lang="fr-FR" sz="1400">
                          <a:effectLst/>
                        </a:rPr>
                        <a:t>Il </a:t>
                      </a:r>
                      <a:r>
                        <a:rPr lang="fr-FR" sz="1400" b="1">
                          <a:effectLst/>
                        </a:rPr>
                        <a:t>doit</a:t>
                      </a:r>
                      <a:r>
                        <a:rPr lang="fr-FR" sz="1400">
                          <a:effectLst/>
                        </a:rPr>
                        <a:t> être malade.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I must (have to) study.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He's probably sick.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310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Passé Composé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had to (and did),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must have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Il </a:t>
                      </a:r>
                      <a:r>
                        <a:rPr lang="en-US" sz="1400" b="1">
                          <a:effectLst/>
                        </a:rPr>
                        <a:t>a dû </a:t>
                      </a:r>
                      <a:r>
                        <a:rPr lang="en-US" sz="1400">
                          <a:effectLst/>
                        </a:rPr>
                        <a:t>partir.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He had to leave.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7741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Imperfect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was supposed to,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used to have to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>
                          <a:effectLst/>
                        </a:rPr>
                        <a:t>Elle </a:t>
                      </a:r>
                      <a:r>
                        <a:rPr lang="fr-FR" sz="1400" b="1">
                          <a:effectLst/>
                        </a:rPr>
                        <a:t>devait </a:t>
                      </a:r>
                      <a:r>
                        <a:rPr lang="fr-FR" sz="1400">
                          <a:effectLst/>
                        </a:rPr>
                        <a:t>chanter ce soir.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She was supposed to sing tonight.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310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Future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will have to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Tu </a:t>
                      </a:r>
                      <a:r>
                        <a:rPr lang="en-US" sz="1400" b="1">
                          <a:effectLst/>
                        </a:rPr>
                        <a:t>devras</a:t>
                      </a:r>
                      <a:r>
                        <a:rPr lang="en-US" sz="1400">
                          <a:effectLst/>
                        </a:rPr>
                        <a:t> payer l'argent.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You will have to pay money.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0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Conditional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should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>
                          <a:effectLst/>
                        </a:rPr>
                        <a:t>Vous </a:t>
                      </a:r>
                      <a:r>
                        <a:rPr lang="fr-FR" sz="1400" b="1">
                          <a:effectLst/>
                        </a:rPr>
                        <a:t>devriez </a:t>
                      </a:r>
                      <a:r>
                        <a:rPr lang="fr-FR" sz="1400">
                          <a:effectLst/>
                        </a:rPr>
                        <a:t>manger les fruits.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You should eat fruits.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6310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effectLst/>
                        </a:rPr>
                        <a:t>Past Conditional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should have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>
                          <a:effectLst/>
                        </a:rPr>
                        <a:t>Ils </a:t>
                      </a:r>
                      <a:r>
                        <a:rPr lang="en-US" sz="1400" b="1">
                          <a:effectLst/>
                        </a:rPr>
                        <a:t>auraient dû</a:t>
                      </a:r>
                      <a:r>
                        <a:rPr lang="en-US" sz="1400">
                          <a:effectLst/>
                        </a:rPr>
                        <a:t> jouer.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dirty="0">
                          <a:effectLst/>
                        </a:rPr>
                        <a:t>They should have played.</a:t>
                      </a:r>
                    </a:p>
                  </a:txBody>
                  <a:tcPr marL="61383" marR="61383" marT="61383" marB="61383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9563" y="212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</TotalTime>
  <Words>176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Rockwell</vt:lpstr>
      <vt:lpstr>Rockwell Condensed</vt:lpstr>
      <vt:lpstr>Wingdings</vt:lpstr>
      <vt:lpstr>Wood Type</vt:lpstr>
      <vt:lpstr>Que veut dire “DEVOIR”?</vt:lpstr>
      <vt:lpstr>Conjuguez « Devoir » Au Présent. </vt:lpstr>
      <vt:lpstr>Devoir is one of the most common French verbs. It is irregular in conjugation and has a number of different meanings related to concepts like obligation and probability.</vt:lpstr>
      <vt:lpstr>Translating devoir</vt:lpstr>
      <vt:lpstr>OTHER MEANINGS</vt:lpstr>
      <vt:lpstr>HOW TO USE DEVOIR</vt:lpstr>
      <vt:lpstr>HOW TO USE DEVOIR</vt:lpstr>
      <vt:lpstr>HOW TO USE DEVOIR</vt:lpstr>
      <vt:lpstr>Devoir is one of the trickiest verbs to translate and use in French. The following is a list of the different meanings of devoir used in various tenses.</vt:lpstr>
    </vt:vector>
  </TitlesOfParts>
  <Company>Calvert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veut dire “DEVOIR”?</dc:title>
  <dc:creator>Vazquez, Abigail</dc:creator>
  <cp:lastModifiedBy>Vazquez, Abigail</cp:lastModifiedBy>
  <cp:revision>2</cp:revision>
  <dcterms:created xsi:type="dcterms:W3CDTF">2016-04-15T13:25:47Z</dcterms:created>
  <dcterms:modified xsi:type="dcterms:W3CDTF">2016-04-15T13:40:26Z</dcterms:modified>
</cp:coreProperties>
</file>